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9" r:id="rId3"/>
    <p:sldId id="258" r:id="rId4"/>
    <p:sldId id="260" r:id="rId5"/>
    <p:sldId id="268" r:id="rId6"/>
    <p:sldId id="270" r:id="rId7"/>
    <p:sldId id="263" r:id="rId8"/>
    <p:sldId id="264" r:id="rId9"/>
    <p:sldId id="262" r:id="rId10"/>
    <p:sldId id="265" r:id="rId11"/>
    <p:sldId id="269" r:id="rId12"/>
    <p:sldId id="271" r:id="rId13"/>
    <p:sldId id="266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F72"/>
    <a:srgbClr val="E8E8E8"/>
    <a:srgbClr val="BFBFBF"/>
    <a:srgbClr val="F0F8FF"/>
    <a:srgbClr val="00723F"/>
    <a:srgbClr val="007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81"/>
    <p:restoredTop sz="94667"/>
  </p:normalViewPr>
  <p:slideViewPr>
    <p:cSldViewPr snapToGrid="0" snapToObjects="1">
      <p:cViewPr>
        <p:scale>
          <a:sx n="84" d="100"/>
          <a:sy n="84" d="100"/>
        </p:scale>
        <p:origin x="1488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2CCE6-C6BA-FE4B-B271-2BC499F9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D6E937-0F27-1241-B745-FC232A512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2A093-CE7E-5E42-AE59-0A8B9524D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6A96A2-F8BB-9344-9E66-770208D1D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55AE2-E845-1947-95DC-BD4D66F54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7967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883A1-B981-C245-B43F-5959F01BCD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C3763E-2197-CD47-B4CD-07B652718A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98C59-D65E-9F47-A2DE-C512149BC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F30AB-1297-A94F-802C-4FD835F911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0A5FC8-D9FF-A14C-98AA-44776ED65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6500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E7CEDA-F7FF-E342-BF46-E22F527E107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E60D8-C324-1D48-ADB0-158E61DDB6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8E772-2095-0B41-96FD-8061CFE99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E190A7-A4C8-2645-9FDC-5792649B8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970848-F938-2B4A-B13C-F33ACD793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70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EB8C1-E9C2-9D4A-9D59-A8197602A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4171FB-6654-5D46-B8A6-B7E8676C58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685DB4-1EA4-6747-93F7-9E26022C2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AA05CF-4F9D-8142-802C-C6E377A147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AF9C1-B13F-D94F-9AF0-5B385FEB1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789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BB40-719E-C345-ABC3-A2E2D6D60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2EF7BF-BCD2-B745-8625-6F45F6DB9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05D5F-D370-BF48-9F51-870E4F5C8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36CAF-AB33-B04F-A5CF-11B8F3256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B3992-CF7C-4148-A941-030AB9196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100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70BFF-9843-784D-A5CD-36336333B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EAB4C-374F-9547-BAFA-C0F0B02A5A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DAAA93-DE9A-9E4F-95D1-10D1A5D9E5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70EB8D-C686-6841-AD12-5043BFF98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62466C-EACA-EC44-8A93-7A5A5D945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F80F84-D123-D74E-ADB4-72ACD375D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3859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20FD2-A8C5-564E-94F5-7349BDBEE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ADB82A-5EB2-794A-B59D-1BD0D0BAF2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C2D40F-8329-904C-9CAE-19CA4D7A13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837B2B-4687-7140-A2AF-A0767BCBBB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2109BA-84D3-E04B-903C-0E69CF1A29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D410EF-A784-624F-9FDC-989E8CEE7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9C8552-1B89-3449-861C-46AE5EE7F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4B34E6-F08C-5F40-B61E-93E761B11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40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1B290-650E-9440-8293-99CA42EA1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A577B4-5B8B-E74F-8180-3293D6BD1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8F34D7-5B34-1546-BEA4-752B5FE8F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038901-DB49-0849-8051-51241D518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49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72E4EBA-1C4D-E24D-80FD-B87CD9E04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4BF52F-975E-3D4F-A865-D1A959F6E6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BBC3C5-B63E-3746-B9FC-78029A49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3671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FC7F-822C-BF45-9D08-2A34F128F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175A2-4938-124D-8FE1-0E35F59A6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60B307-94EB-8E4F-873C-3E8AEE519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9BDB0-2469-EC41-A05E-69A7CD2CC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EB0C736-B97B-274A-A09F-14DBE28A1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30DE64-E449-0F4D-9E69-0BA7D3049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86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C5F9F-87C1-694D-A2A5-AB21A0F9A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1B00B29-C5DA-7542-8F59-CFDD7FD468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21FEB6-3802-8E46-B30B-3655FEDD30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992E1-759E-254D-909A-34DC9B8D8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01F563-D87C-7548-900B-FF3C728A3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DA791-552A-E94F-B87C-76FB24A937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8002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B168CB-5BCB-F745-BB60-72F83A70D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0A9576-84CF-4049-9314-759A18B04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FB5E79-2A25-FC46-89DD-6453E00D2F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244FC-8566-D047-88AE-50CFC9ECCE97}" type="datetimeFigureOut">
              <a:rPr lang="en-US" smtClean="0"/>
              <a:t>4/15/20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D1BBD-D062-1A4B-A77A-2D3CFA197F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E3D5EA-9453-FE41-8E34-A6670D76E7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C048BC-EBD8-9448-B85D-45D30E12D2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80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2E64-96DF-A14E-9E0B-07D19DB78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1053" y="2708597"/>
            <a:ext cx="5906947" cy="940383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rgbClr val="003F72"/>
                </a:solidFill>
                <a:latin typeface="Public Sans" pitchFamily="2" charset="77"/>
              </a:rPr>
              <a:t>Concord Area</a:t>
            </a:r>
            <a:br>
              <a:rPr lang="en-US" sz="3000" dirty="0">
                <a:solidFill>
                  <a:srgbClr val="003F72"/>
                </a:solidFill>
                <a:latin typeface="Public Sans" pitchFamily="2" charset="77"/>
              </a:rPr>
            </a:br>
            <a:r>
              <a:rPr lang="en-US" sz="3000" dirty="0">
                <a:solidFill>
                  <a:srgbClr val="003F72"/>
                </a:solidFill>
                <a:latin typeface="Public Sans" pitchFamily="2" charset="77"/>
              </a:rPr>
              <a:t>Special Education Collaborative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1FE44-4E3A-814A-92C3-BC893B562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81943"/>
            <a:ext cx="3237053" cy="1167037"/>
          </a:xfrm>
        </p:spPr>
        <p:txBody>
          <a:bodyPr>
            <a:noAutofit/>
          </a:bodyPr>
          <a:lstStyle/>
          <a:p>
            <a:pPr algn="r"/>
            <a:r>
              <a:rPr lang="en-US" sz="7000" b="1" dirty="0">
                <a:solidFill>
                  <a:srgbClr val="003F72"/>
                </a:solidFill>
                <a:latin typeface="Montserrat Alternates" pitchFamily="2" charset="77"/>
                <a:cs typeface="Poppins" pitchFamily="2" charset="77"/>
              </a:rPr>
              <a:t>CAS</a:t>
            </a:r>
            <a:r>
              <a:rPr lang="en-US" sz="9000" b="1" dirty="0">
                <a:solidFill>
                  <a:srgbClr val="003F72"/>
                </a:solidFill>
                <a:latin typeface="Montserrat Alternates" pitchFamily="2" charset="77"/>
                <a:cs typeface="Poppins" pitchFamily="2" charset="77"/>
              </a:rPr>
              <a:t>e</a:t>
            </a:r>
          </a:p>
          <a:p>
            <a:pPr algn="r"/>
            <a:endParaRPr lang="en-US" sz="7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  <a:p>
            <a:pPr algn="r"/>
            <a:endParaRPr lang="en-US" sz="6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2124DB-15F1-F04C-8413-E1BAC3AB7FE1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Public Sans" pitchFamily="2" charset="77"/>
              </a:rPr>
              <a:t>Horizontal Logo - Regular</a:t>
            </a:r>
          </a:p>
        </p:txBody>
      </p:sp>
    </p:spTree>
    <p:extLst>
      <p:ext uri="{BB962C8B-B14F-4D97-AF65-F5344CB8AC3E}">
        <p14:creationId xmlns:p14="http://schemas.microsoft.com/office/powerpoint/2010/main" val="1710542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F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2E64-96DF-A14E-9E0B-07D19DB78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5282" y="2950029"/>
            <a:ext cx="5906947" cy="940383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Public Sans" pitchFamily="2" charset="77"/>
              </a:rPr>
              <a:t>Concord Area</a:t>
            </a:r>
            <a:br>
              <a:rPr lang="en-US" sz="3000" dirty="0">
                <a:solidFill>
                  <a:schemeClr val="bg1"/>
                </a:solidFill>
                <a:latin typeface="Public Sans" pitchFamily="2" charset="77"/>
              </a:rPr>
            </a:br>
            <a:r>
              <a:rPr lang="en-US" sz="3000" dirty="0">
                <a:solidFill>
                  <a:schemeClr val="bg1"/>
                </a:solidFill>
                <a:latin typeface="Public Sans" pitchFamily="2" charset="77"/>
              </a:rPr>
              <a:t>Special Education Collaborative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1FE44-4E3A-814A-92C3-BC893B562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9072" y="1782992"/>
            <a:ext cx="3237053" cy="1167037"/>
          </a:xfrm>
        </p:spPr>
        <p:txBody>
          <a:bodyPr>
            <a:noAutofit/>
          </a:bodyPr>
          <a:lstStyle/>
          <a:p>
            <a:pPr algn="r"/>
            <a:r>
              <a:rPr lang="en-US" sz="7000" b="1" dirty="0">
                <a:solidFill>
                  <a:schemeClr val="bg1"/>
                </a:solidFill>
                <a:latin typeface="Montserrat Alternates" pitchFamily="2" charset="77"/>
                <a:cs typeface="Poppins" pitchFamily="2" charset="77"/>
              </a:rPr>
              <a:t>CAS</a:t>
            </a:r>
            <a:r>
              <a:rPr lang="en-US" sz="9000" b="1" dirty="0">
                <a:solidFill>
                  <a:schemeClr val="bg1"/>
                </a:solidFill>
                <a:latin typeface="Montserrat Alternates" pitchFamily="2" charset="77"/>
                <a:cs typeface="Poppins" pitchFamily="2" charset="77"/>
              </a:rPr>
              <a:t>e</a:t>
            </a:r>
          </a:p>
          <a:p>
            <a:pPr algn="r"/>
            <a:endParaRPr lang="en-US" sz="7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  <a:p>
            <a:pPr algn="r"/>
            <a:endParaRPr lang="en-US" sz="6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3388F0-489D-D74D-9EBE-E87091486F57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Public Sans" pitchFamily="2" charset="77"/>
              </a:rPr>
              <a:t>Vertical Logo With Program Name - Inverted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CAD82A7-A484-584A-AAB0-A626C80252DB}"/>
              </a:ext>
            </a:extLst>
          </p:cNvPr>
          <p:cNvSpPr txBox="1">
            <a:spLocks/>
          </p:cNvSpPr>
          <p:nvPr/>
        </p:nvSpPr>
        <p:spPr>
          <a:xfrm>
            <a:off x="1945281" y="3864137"/>
            <a:ext cx="5906947" cy="9403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000" dirty="0">
                <a:solidFill>
                  <a:srgbClr val="00B0F0"/>
                </a:solidFill>
                <a:latin typeface="Public Sans" pitchFamily="2" charset="77"/>
              </a:rPr>
              <a:t>High School Program </a:t>
            </a:r>
          </a:p>
          <a:p>
            <a:pPr algn="l"/>
            <a:r>
              <a:rPr lang="en-US" sz="3000" dirty="0">
                <a:solidFill>
                  <a:srgbClr val="00B0F0"/>
                </a:solidFill>
                <a:latin typeface="Public Sans" pitchFamily="2" charset="77"/>
              </a:rPr>
              <a:t>at Maynard </a:t>
            </a:r>
          </a:p>
        </p:txBody>
      </p:sp>
    </p:spTree>
    <p:extLst>
      <p:ext uri="{BB962C8B-B14F-4D97-AF65-F5344CB8AC3E}">
        <p14:creationId xmlns:p14="http://schemas.microsoft.com/office/powerpoint/2010/main" val="640426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FBC54DA2-CBA4-5B48-BD57-BAC63B2DC508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Public Sans" pitchFamily="2" charset="77"/>
              </a:rPr>
              <a:t>Horizontal Logo with Program Name - Padding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090764C-E9AB-A547-A7C1-10A23BA324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10" t="25433" r="2958" b="7040"/>
          <a:stretch/>
        </p:blipFill>
        <p:spPr>
          <a:xfrm>
            <a:off x="3883273" y="2953186"/>
            <a:ext cx="4425453" cy="951627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4A2D85E-60B2-1A4C-9280-9368C881B8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0000"/>
          </a:blip>
          <a:srcRect l="5632" t="30379" r="3278" b="32307"/>
          <a:stretch/>
        </p:blipFill>
        <p:spPr>
          <a:xfrm>
            <a:off x="3883272" y="3907371"/>
            <a:ext cx="4425453" cy="46553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CE96C73-9E3F-944E-8381-A4920DA2B2E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0000"/>
          </a:blip>
          <a:srcRect l="5632" t="30379" r="3278" b="32307"/>
          <a:stretch/>
        </p:blipFill>
        <p:spPr>
          <a:xfrm>
            <a:off x="3883272" y="2480871"/>
            <a:ext cx="4425453" cy="46553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B527CCA-716B-5242-880F-7734EA75C8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0000"/>
          </a:blip>
          <a:srcRect l="5632" t="30379" r="65411" b="32307"/>
          <a:stretch/>
        </p:blipFill>
        <p:spPr>
          <a:xfrm>
            <a:off x="8308725" y="3142008"/>
            <a:ext cx="1734577" cy="57398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14DA133-6F30-4041-883C-FF81E3F754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0000"/>
          </a:blip>
          <a:srcRect l="5632" t="30379" r="65411" b="32307"/>
          <a:stretch/>
        </p:blipFill>
        <p:spPr>
          <a:xfrm>
            <a:off x="2148697" y="3142008"/>
            <a:ext cx="1734577" cy="57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269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A146241-A19C-B74E-AC1C-0686AE65A6B6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Public Sans" pitchFamily="2" charset="77"/>
              </a:rPr>
              <a:t>Vertical Logo With Program Name - Padding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31A9D5B-5042-654E-99FE-F02FAEF0BFE9}"/>
              </a:ext>
            </a:extLst>
          </p:cNvPr>
          <p:cNvGrpSpPr/>
          <p:nvPr/>
        </p:nvGrpSpPr>
        <p:grpSpPr>
          <a:xfrm>
            <a:off x="2834766" y="2254810"/>
            <a:ext cx="6522467" cy="2348380"/>
            <a:chOff x="1618222" y="1911910"/>
            <a:chExt cx="6522467" cy="2348380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49F4B88-8E31-5A40-BB5C-CF4F2054B5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541" t="21250" r="4626" b="5833"/>
            <a:stretch/>
          </p:blipFill>
          <p:spPr>
            <a:xfrm>
              <a:off x="3352800" y="2377440"/>
              <a:ext cx="3053312" cy="1417320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AA0B2B6-3C96-2C4D-9954-320340258B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10000"/>
            </a:blip>
            <a:srcRect l="5632" t="30379" r="3278" b="32307"/>
            <a:stretch/>
          </p:blipFill>
          <p:spPr>
            <a:xfrm>
              <a:off x="3352800" y="1911910"/>
              <a:ext cx="4425453" cy="46553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CF089D54-A108-BB46-9509-9281E64D2BC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10000"/>
            </a:blip>
            <a:srcRect l="5632" t="30379" r="3278" b="32307"/>
            <a:stretch/>
          </p:blipFill>
          <p:spPr>
            <a:xfrm>
              <a:off x="3352799" y="3794760"/>
              <a:ext cx="4425453" cy="46553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B708F547-0542-0949-963C-E574B76283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10000"/>
            </a:blip>
            <a:srcRect l="5632" t="30379" r="65411" b="32307"/>
            <a:stretch/>
          </p:blipFill>
          <p:spPr>
            <a:xfrm>
              <a:off x="6406112" y="2855019"/>
              <a:ext cx="1734577" cy="57398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4CA544C-8D51-014D-864B-C0048953329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10000"/>
            </a:blip>
            <a:srcRect l="5632" t="30379" r="65411" b="32307"/>
            <a:stretch/>
          </p:blipFill>
          <p:spPr>
            <a:xfrm>
              <a:off x="1618222" y="2855019"/>
              <a:ext cx="1734577" cy="5739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30932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DFDDED1D-16AE-8149-80C8-7F0FC75E5010}"/>
              </a:ext>
            </a:extLst>
          </p:cNvPr>
          <p:cNvGrpSpPr/>
          <p:nvPr/>
        </p:nvGrpSpPr>
        <p:grpSpPr>
          <a:xfrm>
            <a:off x="3556000" y="1000577"/>
            <a:ext cx="5080000" cy="4856845"/>
            <a:chOff x="3098800" y="841828"/>
            <a:chExt cx="5080000" cy="4856845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51CC5854-EB91-FF4B-92FD-A3BE4687032D}"/>
                </a:ext>
              </a:extLst>
            </p:cNvPr>
            <p:cNvSpPr/>
            <p:nvPr/>
          </p:nvSpPr>
          <p:spPr>
            <a:xfrm>
              <a:off x="3098800" y="841828"/>
              <a:ext cx="2329543" cy="2260600"/>
            </a:xfrm>
            <a:prstGeom prst="rect">
              <a:avLst/>
            </a:prstGeom>
            <a:solidFill>
              <a:srgbClr val="003F7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D5E639F-CA3D-E74B-B2F5-DA88403340F4}"/>
                </a:ext>
              </a:extLst>
            </p:cNvPr>
            <p:cNvSpPr/>
            <p:nvPr/>
          </p:nvSpPr>
          <p:spPr>
            <a:xfrm>
              <a:off x="5849257" y="841828"/>
              <a:ext cx="2329543" cy="22606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95AC137-2455-2C43-ADF5-8156255341BC}"/>
                </a:ext>
              </a:extLst>
            </p:cNvPr>
            <p:cNvSpPr/>
            <p:nvPr/>
          </p:nvSpPr>
          <p:spPr>
            <a:xfrm>
              <a:off x="3098800" y="3438073"/>
              <a:ext cx="2329543" cy="2260600"/>
            </a:xfrm>
            <a:prstGeom prst="rect">
              <a:avLst/>
            </a:prstGeom>
            <a:solidFill>
              <a:srgbClr val="E8E8E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1904828-0894-0446-81B0-5DD456EE4E52}"/>
                </a:ext>
              </a:extLst>
            </p:cNvPr>
            <p:cNvSpPr/>
            <p:nvPr/>
          </p:nvSpPr>
          <p:spPr>
            <a:xfrm>
              <a:off x="5849257" y="3438073"/>
              <a:ext cx="2329543" cy="22606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FC9AEA05-3488-F649-B7B3-F129F0C48D36}"/>
              </a:ext>
            </a:extLst>
          </p:cNvPr>
          <p:cNvSpPr txBox="1"/>
          <p:nvPr/>
        </p:nvSpPr>
        <p:spPr>
          <a:xfrm>
            <a:off x="8752115" y="1469157"/>
            <a:ext cx="32802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ublic Sans" pitchFamily="2" charset="77"/>
              </a:rPr>
              <a:t>Teal</a:t>
            </a:r>
          </a:p>
          <a:p>
            <a:endParaRPr lang="en-US" sz="2000" b="1" dirty="0">
              <a:latin typeface="Public Sans" pitchFamily="2" charset="77"/>
            </a:endParaRPr>
          </a:p>
          <a:p>
            <a:r>
              <a:rPr lang="en-US" sz="2000" dirty="0">
                <a:latin typeface="Public Sans" pitchFamily="2" charset="77"/>
              </a:rPr>
              <a:t>(76, 175, 234)</a:t>
            </a:r>
          </a:p>
          <a:p>
            <a:r>
              <a:rPr lang="en-US" sz="2000" dirty="0">
                <a:latin typeface="Public Sans" pitchFamily="2" charset="77"/>
              </a:rPr>
              <a:t>#4CAFEA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67CD68F-FE94-0640-88F6-9EE7F0EF2884}"/>
              </a:ext>
            </a:extLst>
          </p:cNvPr>
          <p:cNvSpPr txBox="1"/>
          <p:nvPr/>
        </p:nvSpPr>
        <p:spPr>
          <a:xfrm>
            <a:off x="159657" y="1469157"/>
            <a:ext cx="32802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latin typeface="Public Sans" pitchFamily="2" charset="77"/>
              </a:rPr>
              <a:t>Navy</a:t>
            </a:r>
          </a:p>
          <a:p>
            <a:pPr algn="r"/>
            <a:endParaRPr lang="en-US" sz="2000" b="1" dirty="0">
              <a:latin typeface="Public Sans" pitchFamily="2" charset="77"/>
            </a:endParaRPr>
          </a:p>
          <a:p>
            <a:pPr algn="r"/>
            <a:r>
              <a:rPr lang="en-US" sz="2000" dirty="0">
                <a:latin typeface="Public Sans" pitchFamily="2" charset="77"/>
              </a:rPr>
              <a:t>(0, 63, 114)</a:t>
            </a:r>
          </a:p>
          <a:p>
            <a:pPr algn="r"/>
            <a:r>
              <a:rPr lang="en-US" sz="2000" dirty="0">
                <a:latin typeface="Public Sans" pitchFamily="2" charset="77"/>
              </a:rPr>
              <a:t>#003F72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D7B98C-986B-8B4A-84B0-BCEC5C99F12B}"/>
              </a:ext>
            </a:extLst>
          </p:cNvPr>
          <p:cNvSpPr txBox="1"/>
          <p:nvPr/>
        </p:nvSpPr>
        <p:spPr>
          <a:xfrm>
            <a:off x="159657" y="4065405"/>
            <a:ext cx="32802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1" dirty="0">
                <a:latin typeface="Public Sans" pitchFamily="2" charset="77"/>
              </a:rPr>
              <a:t>White Smoke</a:t>
            </a:r>
          </a:p>
          <a:p>
            <a:pPr algn="r"/>
            <a:endParaRPr lang="en-US" sz="2000" b="1" dirty="0">
              <a:latin typeface="Public Sans" pitchFamily="2" charset="77"/>
            </a:endParaRPr>
          </a:p>
          <a:p>
            <a:pPr algn="r"/>
            <a:r>
              <a:rPr lang="en-US" sz="2000" dirty="0">
                <a:latin typeface="Public Sans" pitchFamily="2" charset="77"/>
              </a:rPr>
              <a:t>(245, 245, 245)</a:t>
            </a:r>
          </a:p>
          <a:p>
            <a:pPr algn="r"/>
            <a:r>
              <a:rPr lang="en-US" sz="2000" dirty="0">
                <a:latin typeface="Public Sans" pitchFamily="2" charset="77"/>
              </a:rPr>
              <a:t>#F5F5F5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2A2B51-32B4-0D4C-8E7B-04795F3E0046}"/>
              </a:ext>
            </a:extLst>
          </p:cNvPr>
          <p:cNvSpPr txBox="1"/>
          <p:nvPr/>
        </p:nvSpPr>
        <p:spPr>
          <a:xfrm>
            <a:off x="8911772" y="4065402"/>
            <a:ext cx="328022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Public Sans" pitchFamily="2" charset="77"/>
              </a:rPr>
              <a:t>White</a:t>
            </a:r>
          </a:p>
          <a:p>
            <a:endParaRPr lang="en-US" sz="2000" b="1" dirty="0">
              <a:latin typeface="Public Sans" pitchFamily="2" charset="77"/>
            </a:endParaRPr>
          </a:p>
          <a:p>
            <a:r>
              <a:rPr lang="en-US" sz="2000" dirty="0">
                <a:latin typeface="Public Sans" pitchFamily="2" charset="77"/>
              </a:rPr>
              <a:t>(255, 255, 255)</a:t>
            </a:r>
          </a:p>
          <a:p>
            <a:r>
              <a:rPr lang="en-US" sz="2000" dirty="0">
                <a:latin typeface="Public Sans" pitchFamily="2" charset="77"/>
              </a:rPr>
              <a:t>#FFFFFF</a:t>
            </a:r>
          </a:p>
        </p:txBody>
      </p:sp>
    </p:spTree>
    <p:extLst>
      <p:ext uri="{BB962C8B-B14F-4D97-AF65-F5344CB8AC3E}">
        <p14:creationId xmlns:p14="http://schemas.microsoft.com/office/powerpoint/2010/main" val="4179763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DA4DE3-4C91-5C41-A9AD-20DD64E6B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66718"/>
            <a:ext cx="10515600" cy="1325563"/>
          </a:xfrm>
        </p:spPr>
        <p:txBody>
          <a:bodyPr/>
          <a:lstStyle/>
          <a:p>
            <a:r>
              <a:rPr lang="en-US" b="1" dirty="0">
                <a:latin typeface="Montserrat Alternates" pitchFamily="2" charset="77"/>
              </a:rPr>
              <a:t>Montserrat Alternates</a:t>
            </a:r>
            <a:br>
              <a:rPr lang="en-US" b="1" dirty="0">
                <a:latin typeface="Montserrat Alternates" pitchFamily="2" charset="77"/>
              </a:rPr>
            </a:br>
            <a:r>
              <a:rPr lang="en-US" sz="2000" dirty="0">
                <a:latin typeface="Public Sans" pitchFamily="2" charset="77"/>
              </a:rPr>
              <a:t>CASE Collaborative Wordmark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94EA186-2996-314B-81D7-0FF08982F0B7}"/>
              </a:ext>
            </a:extLst>
          </p:cNvPr>
          <p:cNvSpPr txBox="1">
            <a:spLocks/>
          </p:cNvSpPr>
          <p:nvPr/>
        </p:nvSpPr>
        <p:spPr>
          <a:xfrm>
            <a:off x="838200" y="277586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latin typeface="Roboto Slab" pitchFamily="2" charset="0"/>
                <a:ea typeface="Roboto Slab" pitchFamily="2" charset="0"/>
              </a:rPr>
              <a:t>Roboto Slab</a:t>
            </a:r>
          </a:p>
          <a:p>
            <a:r>
              <a:rPr lang="en-US" sz="2000" dirty="0">
                <a:latin typeface="Public Sans" pitchFamily="2" charset="77"/>
              </a:rPr>
              <a:t>First, Second, and Third level headings</a:t>
            </a:r>
            <a:endParaRPr lang="en-US" sz="2000" b="1" dirty="0">
              <a:latin typeface="Roboto Slab" pitchFamily="2" charset="0"/>
              <a:ea typeface="Roboto Slab" pitchFamily="2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D7F9F8CB-A986-054C-8E0A-B0C1DE73D5C2}"/>
              </a:ext>
            </a:extLst>
          </p:cNvPr>
          <p:cNvSpPr txBox="1">
            <a:spLocks/>
          </p:cNvSpPr>
          <p:nvPr/>
        </p:nvSpPr>
        <p:spPr>
          <a:xfrm>
            <a:off x="838200" y="438500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Public Sans" pitchFamily="2" charset="77"/>
              </a:rPr>
              <a:t>Public Sans</a:t>
            </a:r>
          </a:p>
          <a:p>
            <a:r>
              <a:rPr lang="en-US" sz="2000" dirty="0">
                <a:latin typeface="Public Sans" pitchFamily="2" charset="77"/>
                <a:ea typeface="Roboto Slab" pitchFamily="2" charset="0"/>
              </a:rPr>
              <a:t>Content</a:t>
            </a:r>
            <a:endParaRPr lang="en-US" sz="2000" dirty="0">
              <a:latin typeface="Roboto Slab" pitchFamily="2" charset="0"/>
              <a:ea typeface="Roboto Slab" pitchFamily="2" charset="0"/>
            </a:endParaRPr>
          </a:p>
          <a:p>
            <a:endParaRPr lang="en-US" dirty="0">
              <a:latin typeface="Public Sans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4136088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2E64-96DF-A14E-9E0B-07D19DB78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7853" y="3429000"/>
            <a:ext cx="5906947" cy="940383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rgbClr val="003F72"/>
                </a:solidFill>
                <a:latin typeface="Public Sans" pitchFamily="2" charset="77"/>
              </a:rPr>
              <a:t>Concord Area</a:t>
            </a:r>
            <a:br>
              <a:rPr lang="en-US" sz="3000" dirty="0">
                <a:solidFill>
                  <a:srgbClr val="003F72"/>
                </a:solidFill>
                <a:latin typeface="Public Sans" pitchFamily="2" charset="77"/>
              </a:rPr>
            </a:br>
            <a:r>
              <a:rPr lang="en-US" sz="3000" dirty="0">
                <a:solidFill>
                  <a:srgbClr val="003F72"/>
                </a:solidFill>
                <a:latin typeface="Public Sans" pitchFamily="2" charset="77"/>
              </a:rPr>
              <a:t>Special Education Collaborative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1FE44-4E3A-814A-92C3-BC893B562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1643" y="2261963"/>
            <a:ext cx="3237053" cy="1167037"/>
          </a:xfrm>
        </p:spPr>
        <p:txBody>
          <a:bodyPr>
            <a:noAutofit/>
          </a:bodyPr>
          <a:lstStyle/>
          <a:p>
            <a:pPr algn="r"/>
            <a:r>
              <a:rPr lang="en-US" sz="7000" b="1" dirty="0">
                <a:solidFill>
                  <a:srgbClr val="003F72"/>
                </a:solidFill>
                <a:latin typeface="Montserrat Alternates" pitchFamily="2" charset="77"/>
                <a:cs typeface="Poppins" pitchFamily="2" charset="77"/>
              </a:rPr>
              <a:t>CAS</a:t>
            </a:r>
            <a:r>
              <a:rPr lang="en-US" sz="9000" b="1" dirty="0">
                <a:solidFill>
                  <a:srgbClr val="003F72"/>
                </a:solidFill>
                <a:latin typeface="Montserrat Alternates" pitchFamily="2" charset="77"/>
                <a:cs typeface="Poppins" pitchFamily="2" charset="77"/>
              </a:rPr>
              <a:t>e</a:t>
            </a:r>
          </a:p>
          <a:p>
            <a:pPr algn="r"/>
            <a:endParaRPr lang="en-US" sz="7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  <a:p>
            <a:pPr algn="r"/>
            <a:endParaRPr lang="en-US" sz="6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3388F0-489D-D74D-9EBE-E87091486F57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Public Sans" pitchFamily="2" charset="77"/>
              </a:rPr>
              <a:t>Vertical Logo - Regular</a:t>
            </a:r>
          </a:p>
        </p:txBody>
      </p:sp>
    </p:spTree>
    <p:extLst>
      <p:ext uri="{BB962C8B-B14F-4D97-AF65-F5344CB8AC3E}">
        <p14:creationId xmlns:p14="http://schemas.microsoft.com/office/powerpoint/2010/main" val="12305882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F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2E64-96DF-A14E-9E0B-07D19DB78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1053" y="2708597"/>
            <a:ext cx="5906947" cy="940383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Public Sans" pitchFamily="2" charset="77"/>
              </a:rPr>
              <a:t>Concord Area</a:t>
            </a:r>
            <a:br>
              <a:rPr lang="en-US" sz="3000" dirty="0">
                <a:solidFill>
                  <a:schemeClr val="bg1"/>
                </a:solidFill>
                <a:latin typeface="Public Sans" pitchFamily="2" charset="77"/>
              </a:rPr>
            </a:br>
            <a:r>
              <a:rPr lang="en-US" sz="3000" dirty="0">
                <a:solidFill>
                  <a:schemeClr val="bg1"/>
                </a:solidFill>
                <a:latin typeface="Public Sans" pitchFamily="2" charset="77"/>
              </a:rPr>
              <a:t>Special Education Collaborative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1FE44-4E3A-814A-92C3-BC893B562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81943"/>
            <a:ext cx="3237053" cy="1167037"/>
          </a:xfrm>
        </p:spPr>
        <p:txBody>
          <a:bodyPr>
            <a:noAutofit/>
          </a:bodyPr>
          <a:lstStyle/>
          <a:p>
            <a:pPr algn="r"/>
            <a:r>
              <a:rPr lang="en-US" sz="7000" b="1" dirty="0">
                <a:solidFill>
                  <a:schemeClr val="bg1"/>
                </a:solidFill>
                <a:latin typeface="Montserrat Alternates" pitchFamily="2" charset="77"/>
                <a:cs typeface="Poppins" pitchFamily="2" charset="77"/>
              </a:rPr>
              <a:t>CAS</a:t>
            </a:r>
            <a:r>
              <a:rPr lang="en-US" sz="9000" b="1" dirty="0">
                <a:solidFill>
                  <a:schemeClr val="bg1"/>
                </a:solidFill>
                <a:latin typeface="Montserrat Alternates" pitchFamily="2" charset="77"/>
                <a:cs typeface="Poppins" pitchFamily="2" charset="77"/>
              </a:rPr>
              <a:t>e</a:t>
            </a:r>
          </a:p>
          <a:p>
            <a:pPr algn="r"/>
            <a:endParaRPr lang="en-US" sz="7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  <a:p>
            <a:pPr algn="r"/>
            <a:endParaRPr lang="en-US" sz="6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0082E7A-5F70-9D49-8922-DC42F3077C59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Public Sans" pitchFamily="2" charset="77"/>
              </a:rPr>
              <a:t>Horizontal Logo - Inverted</a:t>
            </a:r>
          </a:p>
        </p:txBody>
      </p:sp>
    </p:spTree>
    <p:extLst>
      <p:ext uri="{BB962C8B-B14F-4D97-AF65-F5344CB8AC3E}">
        <p14:creationId xmlns:p14="http://schemas.microsoft.com/office/powerpoint/2010/main" val="718811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F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2E64-96DF-A14E-9E0B-07D19DB78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17853" y="3429000"/>
            <a:ext cx="5906947" cy="940383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Public Sans" pitchFamily="2" charset="77"/>
              </a:rPr>
              <a:t>Concord Area</a:t>
            </a:r>
            <a:br>
              <a:rPr lang="en-US" sz="3000" dirty="0">
                <a:solidFill>
                  <a:schemeClr val="bg1"/>
                </a:solidFill>
                <a:latin typeface="Public Sans" pitchFamily="2" charset="77"/>
              </a:rPr>
            </a:br>
            <a:r>
              <a:rPr lang="en-US" sz="3000" dirty="0">
                <a:solidFill>
                  <a:schemeClr val="bg1"/>
                </a:solidFill>
                <a:latin typeface="Public Sans" pitchFamily="2" charset="77"/>
              </a:rPr>
              <a:t>Special Education Collaborative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1FE44-4E3A-814A-92C3-BC893B562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1643" y="2261963"/>
            <a:ext cx="3237053" cy="1167037"/>
          </a:xfrm>
        </p:spPr>
        <p:txBody>
          <a:bodyPr>
            <a:noAutofit/>
          </a:bodyPr>
          <a:lstStyle/>
          <a:p>
            <a:pPr algn="r"/>
            <a:r>
              <a:rPr lang="en-US" sz="7000" b="1" dirty="0">
                <a:solidFill>
                  <a:schemeClr val="bg1"/>
                </a:solidFill>
                <a:latin typeface="Montserrat Alternates" pitchFamily="2" charset="77"/>
                <a:cs typeface="Poppins" pitchFamily="2" charset="77"/>
              </a:rPr>
              <a:t>CAS</a:t>
            </a:r>
            <a:r>
              <a:rPr lang="en-US" sz="9000" b="1" dirty="0">
                <a:solidFill>
                  <a:schemeClr val="bg1"/>
                </a:solidFill>
                <a:latin typeface="Montserrat Alternates" pitchFamily="2" charset="77"/>
                <a:cs typeface="Poppins" pitchFamily="2" charset="77"/>
              </a:rPr>
              <a:t>e</a:t>
            </a:r>
          </a:p>
          <a:p>
            <a:pPr algn="r"/>
            <a:endParaRPr lang="en-US" sz="7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  <a:p>
            <a:pPr algn="r"/>
            <a:endParaRPr lang="en-US" sz="6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557255-6A06-404E-BE9E-0DEB824FFD37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Public Sans" pitchFamily="2" charset="77"/>
              </a:rPr>
              <a:t>Vertical Logo - Inverted</a:t>
            </a:r>
          </a:p>
        </p:txBody>
      </p:sp>
    </p:spTree>
    <p:extLst>
      <p:ext uri="{BB962C8B-B14F-4D97-AF65-F5344CB8AC3E}">
        <p14:creationId xmlns:p14="http://schemas.microsoft.com/office/powerpoint/2010/main" val="2036145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2124DB-15F1-F04C-8413-E1BAC3AB7FE1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Public Sans" pitchFamily="2" charset="77"/>
              </a:rPr>
              <a:t>Horizontal Logo - Padding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63E8290-3F72-A74C-AA6C-811B92F3434B}"/>
              </a:ext>
            </a:extLst>
          </p:cNvPr>
          <p:cNvGrpSpPr/>
          <p:nvPr/>
        </p:nvGrpSpPr>
        <p:grpSpPr>
          <a:xfrm>
            <a:off x="1633213" y="2568028"/>
            <a:ext cx="8925574" cy="1721943"/>
            <a:chOff x="1633213" y="2568028"/>
            <a:chExt cx="8925574" cy="172194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EA6540ED-F22E-5E4C-B5C8-3453EB299C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32" t="30379" r="3278" b="32307"/>
            <a:stretch/>
          </p:blipFill>
          <p:spPr>
            <a:xfrm>
              <a:off x="3367790" y="3142009"/>
              <a:ext cx="5456420" cy="573981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A6F37E96-3E19-0C4F-9145-B8A422A957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10000"/>
            </a:blip>
            <a:srcRect l="5632" t="30379" r="3278" b="32307"/>
            <a:stretch/>
          </p:blipFill>
          <p:spPr>
            <a:xfrm>
              <a:off x="3367790" y="3715990"/>
              <a:ext cx="5456420" cy="573981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D8ECE0A-239F-154C-BFBB-0A5EE8AEDE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10000"/>
            </a:blip>
            <a:srcRect l="5632" t="30379" r="3278" b="32307"/>
            <a:stretch/>
          </p:blipFill>
          <p:spPr>
            <a:xfrm>
              <a:off x="3367790" y="2568028"/>
              <a:ext cx="5456420" cy="573981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C3CC40E-A0B5-724C-B12F-FE2ECD1393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10000"/>
            </a:blip>
            <a:srcRect l="5632" t="30379" r="65411" b="32307"/>
            <a:stretch/>
          </p:blipFill>
          <p:spPr>
            <a:xfrm>
              <a:off x="8824210" y="3142009"/>
              <a:ext cx="1734577" cy="57398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54D04B03-4AAA-C24E-B089-99EDA1ADB7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alphaModFix amt="10000"/>
            </a:blip>
            <a:srcRect l="5632" t="30379" r="65411" b="32307"/>
            <a:stretch/>
          </p:blipFill>
          <p:spPr>
            <a:xfrm>
              <a:off x="1633213" y="3142009"/>
              <a:ext cx="1734577" cy="5739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51922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1E34643-4634-B74C-AED6-81E3701358CF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Public Sans" pitchFamily="2" charset="77"/>
              </a:rPr>
              <a:t>Vertical Logo - Padding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A6FFF34-CBEC-1B43-BCEF-D1FAB51CA18B}"/>
              </a:ext>
            </a:extLst>
          </p:cNvPr>
          <p:cNvGrpSpPr/>
          <p:nvPr/>
        </p:nvGrpSpPr>
        <p:grpSpPr>
          <a:xfrm>
            <a:off x="2663243" y="2512265"/>
            <a:ext cx="6469269" cy="1833469"/>
            <a:chOff x="2663243" y="2512265"/>
            <a:chExt cx="6469269" cy="183346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6448563-68D5-0D4C-8DD3-B1EB4B32DA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080" t="27674" r="4626" b="8697"/>
            <a:stretch/>
          </p:blipFill>
          <p:spPr>
            <a:xfrm>
              <a:off x="4397821" y="2977795"/>
              <a:ext cx="3000114" cy="902409"/>
            </a:xfrm>
            <a:prstGeom prst="rect">
              <a:avLst/>
            </a:prstGeom>
            <a:ln>
              <a:solidFill>
                <a:srgbClr val="FF0000"/>
              </a:solidFill>
            </a:ln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6F7E2F6B-9874-1D43-BF15-20397C2411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10000"/>
            </a:blip>
            <a:srcRect l="5632" t="30379" r="3278" b="32307"/>
            <a:stretch/>
          </p:blipFill>
          <p:spPr>
            <a:xfrm>
              <a:off x="4397821" y="2512265"/>
              <a:ext cx="4425453" cy="46553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3C5E0558-3D5B-7948-A2A3-5F2E31CDA9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10000"/>
            </a:blip>
            <a:srcRect l="5632" t="30379" r="3278" b="32307"/>
            <a:stretch/>
          </p:blipFill>
          <p:spPr>
            <a:xfrm>
              <a:off x="4397820" y="3880204"/>
              <a:ext cx="4425453" cy="46553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16C69D9B-E1AB-D34A-9027-D9FAEE438C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10000"/>
            </a:blip>
            <a:srcRect l="5632" t="30379" r="65411" b="32307"/>
            <a:stretch/>
          </p:blipFill>
          <p:spPr>
            <a:xfrm>
              <a:off x="7397935" y="3142008"/>
              <a:ext cx="1734577" cy="573981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007C775-C2A9-584F-A158-2BE2F0AC47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10000"/>
            </a:blip>
            <a:srcRect l="5632" t="30379" r="65411" b="32307"/>
            <a:stretch/>
          </p:blipFill>
          <p:spPr>
            <a:xfrm>
              <a:off x="2663243" y="3142008"/>
              <a:ext cx="1734577" cy="57398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10989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2E64-96DF-A14E-9E0B-07D19DB78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1053" y="2708597"/>
            <a:ext cx="5906947" cy="940383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rgbClr val="003F72"/>
                </a:solidFill>
                <a:latin typeface="Public Sans" pitchFamily="2" charset="77"/>
              </a:rPr>
              <a:t>Concord Area</a:t>
            </a:r>
            <a:br>
              <a:rPr lang="en-US" sz="3000" dirty="0">
                <a:solidFill>
                  <a:srgbClr val="003F72"/>
                </a:solidFill>
                <a:latin typeface="Public Sans" pitchFamily="2" charset="77"/>
              </a:rPr>
            </a:br>
            <a:r>
              <a:rPr lang="en-US" sz="3000" dirty="0">
                <a:solidFill>
                  <a:srgbClr val="003F72"/>
                </a:solidFill>
                <a:latin typeface="Public Sans" pitchFamily="2" charset="77"/>
              </a:rPr>
              <a:t>Special Education Collaborative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1FE44-4E3A-814A-92C3-BC893B562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81943"/>
            <a:ext cx="3237053" cy="1167037"/>
          </a:xfrm>
        </p:spPr>
        <p:txBody>
          <a:bodyPr>
            <a:noAutofit/>
          </a:bodyPr>
          <a:lstStyle/>
          <a:p>
            <a:pPr algn="r"/>
            <a:r>
              <a:rPr lang="en-US" sz="7000" b="1" dirty="0">
                <a:solidFill>
                  <a:srgbClr val="003F72"/>
                </a:solidFill>
                <a:latin typeface="Montserrat Alternates" pitchFamily="2" charset="77"/>
                <a:cs typeface="Poppins" pitchFamily="2" charset="77"/>
              </a:rPr>
              <a:t>CAS</a:t>
            </a:r>
            <a:r>
              <a:rPr lang="en-US" sz="9000" b="1" dirty="0">
                <a:solidFill>
                  <a:srgbClr val="003F72"/>
                </a:solidFill>
                <a:latin typeface="Montserrat Alternates" pitchFamily="2" charset="77"/>
                <a:cs typeface="Poppins" pitchFamily="2" charset="77"/>
              </a:rPr>
              <a:t>e</a:t>
            </a:r>
          </a:p>
          <a:p>
            <a:pPr algn="r"/>
            <a:endParaRPr lang="en-US" sz="7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  <a:p>
            <a:pPr algn="r"/>
            <a:endParaRPr lang="en-US" sz="6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BAEF70-9FF2-B54C-A7F8-5B8010EE1A3D}"/>
              </a:ext>
            </a:extLst>
          </p:cNvPr>
          <p:cNvSpPr txBox="1">
            <a:spLocks/>
          </p:cNvSpPr>
          <p:nvPr/>
        </p:nvSpPr>
        <p:spPr>
          <a:xfrm>
            <a:off x="4761053" y="3648980"/>
            <a:ext cx="5906947" cy="9403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000" dirty="0">
                <a:solidFill>
                  <a:srgbClr val="BFBFBF"/>
                </a:solidFill>
                <a:latin typeface="Public Sans" pitchFamily="2" charset="77"/>
              </a:rPr>
              <a:t>High School Program </a:t>
            </a:r>
          </a:p>
          <a:p>
            <a:pPr algn="l"/>
            <a:r>
              <a:rPr lang="en-US" sz="3000" dirty="0">
                <a:solidFill>
                  <a:srgbClr val="BFBFBF"/>
                </a:solidFill>
                <a:latin typeface="Public Sans" pitchFamily="2" charset="77"/>
              </a:rPr>
              <a:t>at Maynard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D988FC-4E9B-CF45-8D4C-5FD49FBB7F17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Public Sans" pitchFamily="2" charset="77"/>
              </a:rPr>
              <a:t>Horizontal Logo with Program Name</a:t>
            </a:r>
          </a:p>
        </p:txBody>
      </p:sp>
    </p:spTree>
    <p:extLst>
      <p:ext uri="{BB962C8B-B14F-4D97-AF65-F5344CB8AC3E}">
        <p14:creationId xmlns:p14="http://schemas.microsoft.com/office/powerpoint/2010/main" val="13750347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2E64-96DF-A14E-9E0B-07D19DB78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45282" y="2950029"/>
            <a:ext cx="5906947" cy="940383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rgbClr val="003F72"/>
                </a:solidFill>
                <a:latin typeface="Public Sans" pitchFamily="2" charset="77"/>
              </a:rPr>
              <a:t>Concord Area</a:t>
            </a:r>
            <a:br>
              <a:rPr lang="en-US" sz="3000" dirty="0">
                <a:solidFill>
                  <a:srgbClr val="003F72"/>
                </a:solidFill>
                <a:latin typeface="Public Sans" pitchFamily="2" charset="77"/>
              </a:rPr>
            </a:br>
            <a:r>
              <a:rPr lang="en-US" sz="3000" dirty="0">
                <a:solidFill>
                  <a:srgbClr val="003F72"/>
                </a:solidFill>
                <a:latin typeface="Public Sans" pitchFamily="2" charset="77"/>
              </a:rPr>
              <a:t>Special Education Collaborative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1FE44-4E3A-814A-92C3-BC893B562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39072" y="1782992"/>
            <a:ext cx="3237053" cy="1167037"/>
          </a:xfrm>
        </p:spPr>
        <p:txBody>
          <a:bodyPr>
            <a:noAutofit/>
          </a:bodyPr>
          <a:lstStyle/>
          <a:p>
            <a:pPr algn="r"/>
            <a:r>
              <a:rPr lang="en-US" sz="7000" b="1" dirty="0">
                <a:solidFill>
                  <a:srgbClr val="003F72"/>
                </a:solidFill>
                <a:latin typeface="Montserrat Alternates" pitchFamily="2" charset="77"/>
                <a:cs typeface="Poppins" pitchFamily="2" charset="77"/>
              </a:rPr>
              <a:t>CAS</a:t>
            </a:r>
            <a:r>
              <a:rPr lang="en-US" sz="9000" b="1" dirty="0">
                <a:solidFill>
                  <a:srgbClr val="003F72"/>
                </a:solidFill>
                <a:latin typeface="Montserrat Alternates" pitchFamily="2" charset="77"/>
                <a:cs typeface="Poppins" pitchFamily="2" charset="77"/>
              </a:rPr>
              <a:t>e</a:t>
            </a:r>
          </a:p>
          <a:p>
            <a:pPr algn="r"/>
            <a:endParaRPr lang="en-US" sz="7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  <a:p>
            <a:pPr algn="r"/>
            <a:endParaRPr lang="en-US" sz="6000" dirty="0">
              <a:solidFill>
                <a:srgbClr val="003F72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D3388F0-489D-D74D-9EBE-E87091486F57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Public Sans" pitchFamily="2" charset="77"/>
              </a:rPr>
              <a:t>Vertical Logo With Program Name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CAD82A7-A484-584A-AAB0-A626C80252DB}"/>
              </a:ext>
            </a:extLst>
          </p:cNvPr>
          <p:cNvSpPr txBox="1">
            <a:spLocks/>
          </p:cNvSpPr>
          <p:nvPr/>
        </p:nvSpPr>
        <p:spPr>
          <a:xfrm>
            <a:off x="1945281" y="3864137"/>
            <a:ext cx="5906947" cy="9403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000" dirty="0">
                <a:solidFill>
                  <a:srgbClr val="BFBFBF"/>
                </a:solidFill>
                <a:latin typeface="Public Sans" pitchFamily="2" charset="77"/>
              </a:rPr>
              <a:t>High School Program </a:t>
            </a:r>
          </a:p>
          <a:p>
            <a:pPr algn="l"/>
            <a:r>
              <a:rPr lang="en-US" sz="3000" dirty="0">
                <a:solidFill>
                  <a:srgbClr val="BFBFBF"/>
                </a:solidFill>
                <a:latin typeface="Public Sans" pitchFamily="2" charset="77"/>
              </a:rPr>
              <a:t>at Maynard </a:t>
            </a:r>
          </a:p>
        </p:txBody>
      </p:sp>
    </p:spTree>
    <p:extLst>
      <p:ext uri="{BB962C8B-B14F-4D97-AF65-F5344CB8AC3E}">
        <p14:creationId xmlns:p14="http://schemas.microsoft.com/office/powerpoint/2010/main" val="1331576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F7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452E64-96DF-A14E-9E0B-07D19DB78F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61053" y="2708597"/>
            <a:ext cx="5906947" cy="940383"/>
          </a:xfrm>
        </p:spPr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bg1"/>
                </a:solidFill>
                <a:latin typeface="Public Sans" pitchFamily="2" charset="77"/>
              </a:rPr>
              <a:t>Concord Area</a:t>
            </a:r>
            <a:br>
              <a:rPr lang="en-US" sz="3000" dirty="0">
                <a:solidFill>
                  <a:schemeClr val="bg1"/>
                </a:solidFill>
                <a:latin typeface="Public Sans" pitchFamily="2" charset="77"/>
              </a:rPr>
            </a:br>
            <a:r>
              <a:rPr lang="en-US" sz="3000" dirty="0">
                <a:solidFill>
                  <a:schemeClr val="bg1"/>
                </a:solidFill>
                <a:latin typeface="Public Sans" pitchFamily="2" charset="77"/>
              </a:rPr>
              <a:t>Special Education Collaborative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1FE44-4E3A-814A-92C3-BC893B562B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481943"/>
            <a:ext cx="3237053" cy="1167037"/>
          </a:xfrm>
        </p:spPr>
        <p:txBody>
          <a:bodyPr>
            <a:noAutofit/>
          </a:bodyPr>
          <a:lstStyle/>
          <a:p>
            <a:pPr algn="r"/>
            <a:r>
              <a:rPr lang="en-US" sz="7000" b="1" dirty="0">
                <a:solidFill>
                  <a:schemeClr val="bg1"/>
                </a:solidFill>
                <a:latin typeface="Montserrat Alternates" pitchFamily="2" charset="77"/>
                <a:cs typeface="Poppins" pitchFamily="2" charset="77"/>
              </a:rPr>
              <a:t>CAS</a:t>
            </a:r>
            <a:r>
              <a:rPr lang="en-US" sz="9000" b="1" dirty="0">
                <a:solidFill>
                  <a:schemeClr val="bg1"/>
                </a:solidFill>
                <a:latin typeface="Montserrat Alternates" pitchFamily="2" charset="77"/>
                <a:cs typeface="Poppins" pitchFamily="2" charset="77"/>
              </a:rPr>
              <a:t>e</a:t>
            </a:r>
          </a:p>
          <a:p>
            <a:pPr algn="r"/>
            <a:endParaRPr lang="en-US" sz="7000" dirty="0">
              <a:solidFill>
                <a:schemeClr val="bg1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  <a:p>
            <a:pPr algn="r"/>
            <a:endParaRPr lang="en-US" sz="6000" dirty="0">
              <a:solidFill>
                <a:schemeClr val="bg1"/>
              </a:solidFill>
              <a:latin typeface="Helvetica Now Display XBlack" panose="020B0B04030202020204" pitchFamily="34" charset="77"/>
              <a:cs typeface="Poppins" pitchFamily="2" charset="77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FBAEF70-9FF2-B54C-A7F8-5B8010EE1A3D}"/>
              </a:ext>
            </a:extLst>
          </p:cNvPr>
          <p:cNvSpPr txBox="1">
            <a:spLocks/>
          </p:cNvSpPr>
          <p:nvPr/>
        </p:nvSpPr>
        <p:spPr>
          <a:xfrm>
            <a:off x="4761053" y="3648980"/>
            <a:ext cx="5906947" cy="94038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000" dirty="0">
                <a:solidFill>
                  <a:srgbClr val="00B0F0"/>
                </a:solidFill>
                <a:latin typeface="Public Sans" pitchFamily="2" charset="77"/>
              </a:rPr>
              <a:t>High School Program </a:t>
            </a:r>
          </a:p>
          <a:p>
            <a:pPr algn="l"/>
            <a:r>
              <a:rPr lang="en-US" sz="3000" dirty="0">
                <a:solidFill>
                  <a:srgbClr val="00B0F0"/>
                </a:solidFill>
                <a:latin typeface="Public Sans" pitchFamily="2" charset="77"/>
              </a:rPr>
              <a:t>at Maynard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1FABEEB-4803-344A-84C8-B4BFAF8230CA}"/>
              </a:ext>
            </a:extLst>
          </p:cNvPr>
          <p:cNvSpPr txBox="1"/>
          <p:nvPr/>
        </p:nvSpPr>
        <p:spPr>
          <a:xfrm>
            <a:off x="2365829" y="6197601"/>
            <a:ext cx="7808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Public Sans" pitchFamily="2" charset="77"/>
              </a:rPr>
              <a:t>Horizontal Logo with Program Name - Inverted</a:t>
            </a:r>
          </a:p>
        </p:txBody>
      </p:sp>
    </p:spTree>
    <p:extLst>
      <p:ext uri="{BB962C8B-B14F-4D97-AF65-F5344CB8AC3E}">
        <p14:creationId xmlns:p14="http://schemas.microsoft.com/office/powerpoint/2010/main" val="25396277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198</Words>
  <Application>Microsoft Macintosh PowerPoint</Application>
  <PresentationFormat>Widescreen</PresentationFormat>
  <Paragraphs>57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Helvetica Now Display XBlack</vt:lpstr>
      <vt:lpstr>Montserrat Alternates</vt:lpstr>
      <vt:lpstr>Public Sans</vt:lpstr>
      <vt:lpstr>Roboto Slab</vt:lpstr>
      <vt:lpstr>Office Theme</vt:lpstr>
      <vt:lpstr>Concord Area Special Education Collaborative </vt:lpstr>
      <vt:lpstr>Concord Area Special Education Collaborative </vt:lpstr>
      <vt:lpstr>Concord Area Special Education Collaborative </vt:lpstr>
      <vt:lpstr>Concord Area Special Education Collaborative </vt:lpstr>
      <vt:lpstr>PowerPoint Presentation</vt:lpstr>
      <vt:lpstr>PowerPoint Presentation</vt:lpstr>
      <vt:lpstr>Concord Area Special Education Collaborative </vt:lpstr>
      <vt:lpstr>Concord Area Special Education Collaborative </vt:lpstr>
      <vt:lpstr>Concord Area Special Education Collaborative </vt:lpstr>
      <vt:lpstr>Concord Area Special Education Collaborative </vt:lpstr>
      <vt:lpstr>PowerPoint Presentation</vt:lpstr>
      <vt:lpstr>PowerPoint Presentation</vt:lpstr>
      <vt:lpstr>PowerPoint Presentation</vt:lpstr>
      <vt:lpstr>Montserrat Alternates CASE Collaborative Wordmark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Concord Area Special Education Collaborative </dc:title>
  <dc:creator>Miano, Michael</dc:creator>
  <cp:lastModifiedBy>Miano, Michael</cp:lastModifiedBy>
  <cp:revision>21</cp:revision>
  <dcterms:created xsi:type="dcterms:W3CDTF">2020-04-15T16:06:06Z</dcterms:created>
  <dcterms:modified xsi:type="dcterms:W3CDTF">2020-04-15T17:04:22Z</dcterms:modified>
</cp:coreProperties>
</file>

<file path=docProps/thumbnail.jpeg>
</file>